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722" r:id="rId4"/>
    <p:sldId id="723" r:id="rId6"/>
    <p:sldId id="660" r:id="rId7"/>
    <p:sldId id="724" r:id="rId8"/>
    <p:sldId id="808" r:id="rId9"/>
    <p:sldId id="809" r:id="rId10"/>
    <p:sldId id="663" r:id="rId11"/>
    <p:sldId id="792" r:id="rId12"/>
    <p:sldId id="713" r:id="rId13"/>
    <p:sldId id="714" r:id="rId14"/>
    <p:sldId id="715" r:id="rId15"/>
    <p:sldId id="716" r:id="rId16"/>
    <p:sldId id="666" r:id="rId17"/>
    <p:sldId id="717" r:id="rId18"/>
    <p:sldId id="793" r:id="rId19"/>
    <p:sldId id="720" r:id="rId20"/>
    <p:sldId id="802" r:id="rId21"/>
    <p:sldId id="804" r:id="rId22"/>
    <p:sldId id="805" r:id="rId23"/>
    <p:sldId id="806" r:id="rId24"/>
  </p:sldIdLst>
  <p:sldSz cx="9144000" cy="5143500"/>
  <p:notesSz cx="6858000" cy="9144000"/>
  <p:custDataLst>
    <p:tags r:id="rId2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9" userDrawn="1">
          <p15:clr>
            <a:srgbClr val="A4A3A4"/>
          </p15:clr>
        </p15:guide>
        <p15:guide id="2" orient="horz" pos="971" userDrawn="1">
          <p15:clr>
            <a:srgbClr val="A4A3A4"/>
          </p15:clr>
        </p15:guide>
        <p15:guide id="3" pos="574" userDrawn="1">
          <p15:clr>
            <a:srgbClr val="A4A3A4"/>
          </p15:clr>
        </p15:guide>
        <p15:guide id="4" pos="566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王子" initials="王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B8C3"/>
    <a:srgbClr val="565656"/>
    <a:srgbClr val="F08200"/>
    <a:srgbClr val="FFFFFF"/>
    <a:srgbClr val="B4B1B3"/>
    <a:srgbClr val="0B0C0B"/>
    <a:srgbClr val="9B958D"/>
    <a:srgbClr val="54B6DA"/>
    <a:srgbClr val="DBE4F2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144" d="100"/>
          <a:sy n="144" d="100"/>
        </p:scale>
        <p:origin x="-672" y="-306"/>
      </p:cViewPr>
      <p:guideLst>
        <p:guide orient="horz" pos="2759"/>
        <p:guide orient="horz" pos="971"/>
        <p:guide pos="574"/>
        <p:guide pos="56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9" Type="http://schemas.openxmlformats.org/officeDocument/2006/relationships/tags" Target="tags/tag135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8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6482228-4760-4946-AC1E-F13E0F0B091E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8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8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22530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24578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1.jpe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image" Target="../media/image1.jpeg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893"/>
            <a:ext cx="7772400" cy="1101918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9435" indent="0" algn="ctr">
              <a:buNone/>
              <a:defRPr/>
            </a:lvl5pPr>
            <a:lvl6pPr marL="2286635" indent="0" algn="ctr">
              <a:buNone/>
              <a:defRPr/>
            </a:lvl6pPr>
            <a:lvl7pPr marL="2743835" indent="0" algn="ctr">
              <a:buNone/>
              <a:defRPr/>
            </a:lvl7pPr>
            <a:lvl8pPr marL="3201035" indent="0" algn="ctr">
              <a:buNone/>
              <a:defRPr/>
            </a:lvl8pPr>
            <a:lvl9pPr marL="3658235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411"/>
            <a:ext cx="2057400" cy="438861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411"/>
            <a:ext cx="6019800" cy="438861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矩形 22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074421" y="1932098"/>
            <a:ext cx="4800599" cy="720038"/>
          </a:xfrm>
        </p:spPr>
        <p:txBody>
          <a:bodyPr lIns="90000" tIns="46800" rIns="90000" bIns="0" anchor="b" anchorCtr="0">
            <a:normAutofit/>
          </a:bodyPr>
          <a:lstStyle>
            <a:lvl1pPr algn="l">
              <a:defRPr sz="4050" b="0" spc="60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z="4050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062360" y="2709750"/>
            <a:ext cx="4812660" cy="586218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 dirty="0"/>
              <a:t>单击此处编辑副标题</a:t>
            </a:r>
            <a:endParaRPr lang="zh-CN" altLang="en-US" strike="noStrike" noProof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062360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4" hasCustomPrompt="1"/>
          </p:nvPr>
        </p:nvSpPr>
        <p:spPr>
          <a:xfrm>
            <a:off x="2976659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699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24350" y="2572068"/>
            <a:ext cx="4447751" cy="753431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3600" b="0" u="none" strike="noStrike" kern="1200" cap="none" spc="300" normalizeH="0" baseline="0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24346" y="3384074"/>
            <a:ext cx="4447751" cy="808489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500" b="0" i="0" u="none" strike="noStrike" kern="1200" cap="none" spc="150" normalizeH="0" baseline="0" noProof="1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714699"/>
            <a:ext cx="3962432" cy="4041680"/>
          </a:xfrm>
        </p:spPr>
        <p:txBody>
          <a:bodyPr>
            <a:noAutofit/>
          </a:bodyPr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9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11" name="矩形 10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2" name="矩形 11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714699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055211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714699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055211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714699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699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693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699"/>
            <a:ext cx="8139178" cy="4041680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1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99374" y="1901835"/>
            <a:ext cx="3678289" cy="1036993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600" normalizeH="0" baseline="0" noProof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17000"/>
                    </a:scheme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编辑标题</a:t>
            </a:r>
            <a:endParaRPr strike="noStrike" noProof="1" dirty="0">
              <a:sym typeface="+mn-ea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3" hasCustomPrompt="1"/>
          </p:nvPr>
        </p:nvSpPr>
        <p:spPr>
          <a:xfrm>
            <a:off x="999374" y="3120865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2838518" y="3121182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075" y="228600"/>
            <a:ext cx="8705850" cy="46863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 rot="10800000">
            <a:off x="0" y="0"/>
            <a:ext cx="723900" cy="730250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 rot="10800000">
            <a:off x="8420100" y="4414838"/>
            <a:ext cx="723900" cy="728663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937218"/>
            <a:ext cx="7219800" cy="5427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1623018"/>
            <a:ext cx="7219950" cy="2583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913" cy="514985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ym typeface="+mn-ea"/>
            </a:endParaRPr>
          </a:p>
        </p:txBody>
      </p:sp>
      <p:sp>
        <p:nvSpPr>
          <p:cNvPr id="13" name="矩形 12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4" name="矩形 13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578118"/>
            <a:ext cx="2970000" cy="661500"/>
          </a:xfrm>
        </p:spPr>
        <p:txBody>
          <a:bodyPr anchor="ctr">
            <a:normAutofit/>
          </a:bodyPr>
          <a:lstStyle>
            <a:lvl1pPr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323318"/>
            <a:ext cx="2967300" cy="3069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577771"/>
            <a:ext cx="4860000" cy="3815953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1998663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ym typeface="+mn-ea"/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586218"/>
            <a:ext cx="8232300" cy="469800"/>
          </a:xfrm>
        </p:spPr>
        <p:txBody>
          <a:bodyPr anchor="ctr">
            <a:normAutofit/>
          </a:bodyPr>
          <a:lstStyle>
            <a:lvl1pPr algn="ctr"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245018"/>
            <a:ext cx="8231981" cy="621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106318"/>
            <a:ext cx="8224200" cy="25731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5"/>
          <p:cNvGrpSpPr/>
          <p:nvPr userDrawn="1"/>
        </p:nvGrpSpPr>
        <p:grpSpPr>
          <a:xfrm>
            <a:off x="3175" y="-20637"/>
            <a:ext cx="588963" cy="598487"/>
            <a:chOff x="3351" y="-27189"/>
            <a:chExt cx="787018" cy="797589"/>
          </a:xfrm>
        </p:grpSpPr>
        <p:sp>
          <p:nvSpPr>
            <p:cNvPr id="10" name="矩形 9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3351" y="-27189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200121" y="176053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3771900"/>
            <a:ext cx="9144000" cy="13716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502518"/>
            <a:ext cx="8232300" cy="423900"/>
          </a:xfrm>
        </p:spPr>
        <p:txBody>
          <a:bodyPr anchor="ctr">
            <a:normAutofit/>
          </a:bodyPr>
          <a:lstStyle>
            <a:lvl1pPr algn="ctr">
              <a:defRPr sz="2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261218"/>
            <a:ext cx="8243100" cy="2408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3885618"/>
            <a:ext cx="8251200" cy="7587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组合 5"/>
          <p:cNvGrpSpPr/>
          <p:nvPr userDrawn="1"/>
        </p:nvGrpSpPr>
        <p:grpSpPr>
          <a:xfrm>
            <a:off x="8483600" y="4402138"/>
            <a:ext cx="588963" cy="598487"/>
            <a:chOff x="11310600" y="5869044"/>
            <a:chExt cx="787018" cy="797589"/>
          </a:xfrm>
        </p:grpSpPr>
        <p:sp>
          <p:nvSpPr>
            <p:cNvPr id="12" name="矩形 11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11310600" y="5869044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11507370" y="6072286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78518"/>
            <a:ext cx="8278200" cy="331473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247718"/>
            <a:ext cx="40068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247718"/>
            <a:ext cx="40257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3612918"/>
            <a:ext cx="40068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3610218"/>
            <a:ext cx="40257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719138"/>
            <a:ext cx="9144000" cy="3705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ym typeface="+mn-ea"/>
            </a:endParaRPr>
          </a:p>
        </p:txBody>
      </p:sp>
      <p:grpSp>
        <p:nvGrpSpPr>
          <p:cNvPr id="19460" name="组合 11"/>
          <p:cNvGrpSpPr/>
          <p:nvPr userDrawn="1"/>
        </p:nvGrpSpPr>
        <p:grpSpPr>
          <a:xfrm>
            <a:off x="7786688" y="3794125"/>
            <a:ext cx="1227137" cy="1262063"/>
            <a:chOff x="10556112" y="5175228"/>
            <a:chExt cx="1635888" cy="1682772"/>
          </a:xfrm>
        </p:grpSpPr>
        <p:sp>
          <p:nvSpPr>
            <p:cNvPr id="13" name="矩形 12"/>
            <p:cNvSpPr/>
            <p:nvPr>
              <p:custDataLst>
                <p:tags r:id="rId3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>
              <p:custDataLst>
                <p:tags r:id="rId4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grpSp>
        <p:nvGrpSpPr>
          <p:cNvPr id="19463" name="组合 7"/>
          <p:cNvGrpSpPr/>
          <p:nvPr userDrawn="1"/>
        </p:nvGrpSpPr>
        <p:grpSpPr>
          <a:xfrm rot="10800000">
            <a:off x="0" y="0"/>
            <a:ext cx="1227138" cy="1262063"/>
            <a:chOff x="10556112" y="5175228"/>
            <a:chExt cx="1635888" cy="1682772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004718"/>
            <a:ext cx="6858000" cy="1790100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2897418"/>
            <a:ext cx="6858000" cy="1242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753"/>
            <a:ext cx="7772400" cy="102252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19"/>
            <a:ext cx="7772400" cy="11257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9435" indent="0">
              <a:buNone/>
              <a:defRPr sz="1400"/>
            </a:lvl5pPr>
            <a:lvl6pPr marL="2286635" indent="0">
              <a:buNone/>
              <a:defRPr sz="1400"/>
            </a:lvl6pPr>
            <a:lvl7pPr marL="2743835" indent="0">
              <a:buNone/>
              <a:defRPr sz="1400"/>
            </a:lvl7pPr>
            <a:lvl8pPr marL="3201035" indent="0">
              <a:buNone/>
              <a:defRPr sz="1400"/>
            </a:lvl8pPr>
            <a:lvl9pPr marL="3658235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139"/>
            <a:ext cx="4040188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2235"/>
            <a:ext cx="4040188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139"/>
            <a:ext cx="4041775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2235"/>
            <a:ext cx="4041775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24"/>
            <a:ext cx="3008313" cy="87168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24"/>
            <a:ext cx="5111750" cy="43902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513"/>
            <a:ext cx="3008313" cy="3518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080"/>
            <a:ext cx="5486400" cy="4255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456"/>
            <a:ext cx="5486400" cy="3086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9435" indent="0">
              <a:buNone/>
              <a:defRPr sz="2000"/>
            </a:lvl5pPr>
            <a:lvl6pPr marL="2286635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等线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604"/>
            <a:ext cx="5486400" cy="603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99.xml"/><Relationship Id="rId23" Type="http://schemas.openxmlformats.org/officeDocument/2006/relationships/tags" Target="../tags/tag98.xml"/><Relationship Id="rId22" Type="http://schemas.openxmlformats.org/officeDocument/2006/relationships/tags" Target="../tags/tag97.xml"/><Relationship Id="rId21" Type="http://schemas.openxmlformats.org/officeDocument/2006/relationships/tags" Target="../tags/tag96.xml"/><Relationship Id="rId20" Type="http://schemas.openxmlformats.org/officeDocument/2006/relationships/tags" Target="../tags/tag95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94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矩形 6"/>
          <p:cNvSpPr>
            <a:spLocks noChangeArrowheads="1"/>
          </p:cNvSpPr>
          <p:nvPr/>
        </p:nvSpPr>
        <p:spPr bwMode="auto">
          <a:xfrm>
            <a:off x="0" y="0"/>
            <a:ext cx="9144000" cy="514508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等线 Light" panose="02010600030101010101" pitchFamily="2" charset="-122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5pPr>
      <a:lvl6pPr marL="11430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6pPr>
      <a:lvl7pPr marL="16002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7pPr>
      <a:lvl8pPr marL="20574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8pPr>
      <a:lvl9pPr marL="25146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1pPr>
      <a:lvl2pPr marL="5143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2pPr>
      <a:lvl3pPr marL="8572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3pPr>
      <a:lvl4pPr marL="12001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4pPr>
      <a:lvl5pPr marL="15430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5pPr>
      <a:lvl6pPr marL="20008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6pPr>
      <a:lvl7pPr marL="24580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7pPr>
      <a:lvl8pPr marL="29152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8pPr>
      <a:lvl9pPr marL="33724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333375"/>
            <a:ext cx="8140700" cy="330200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71437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4.png"/><Relationship Id="rId7" Type="http://schemas.openxmlformats.org/officeDocument/2006/relationships/tags" Target="../tags/tag104.xml"/><Relationship Id="rId6" Type="http://schemas.openxmlformats.org/officeDocument/2006/relationships/image" Target="../media/image3.jpeg"/><Relationship Id="rId5" Type="http://schemas.openxmlformats.org/officeDocument/2006/relationships/tags" Target="../tags/tag103.xml"/><Relationship Id="rId4" Type="http://schemas.openxmlformats.org/officeDocument/2006/relationships/image" Target="../media/image2.png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18.xml"/><Relationship Id="rId12" Type="http://schemas.openxmlformats.org/officeDocument/2006/relationships/tags" Target="../tags/tag107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4.xml"/><Relationship Id="rId2" Type="http://schemas.openxmlformats.org/officeDocument/2006/relationships/image" Target="../media/image8.png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5.xml"/><Relationship Id="rId4" Type="http://schemas.openxmlformats.org/officeDocument/2006/relationships/image" Target="../media/image8.pn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6.xml"/><Relationship Id="rId2" Type="http://schemas.openxmlformats.org/officeDocument/2006/relationships/image" Target="../media/image8.png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7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8.xml"/><Relationship Id="rId2" Type="http://schemas.openxmlformats.org/officeDocument/2006/relationships/image" Target="../media/image8.png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9.xml"/><Relationship Id="rId4" Type="http://schemas.openxmlformats.org/officeDocument/2006/relationships/image" Target="../media/image8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0.xml"/><Relationship Id="rId3" Type="http://schemas.openxmlformats.org/officeDocument/2006/relationships/image" Target="../media/image8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131.xml"/><Relationship Id="rId5" Type="http://schemas.openxmlformats.org/officeDocument/2006/relationships/image" Target="../media/image8.png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3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tags" Target="../tags/tag114.xml"/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image" Target="../media/image6.jpeg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6.xml"/><Relationship Id="rId10" Type="http://schemas.openxmlformats.org/officeDocument/2006/relationships/tags" Target="../tags/tag116.xml"/><Relationship Id="rId1" Type="http://schemas.openxmlformats.org/officeDocument/2006/relationships/tags" Target="../tags/tag10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4.xml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8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9.xml"/><Relationship Id="rId4" Type="http://schemas.openxmlformats.org/officeDocument/2006/relationships/image" Target="../media/image8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0.xml"/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1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2.xml"/><Relationship Id="rId2" Type="http://schemas.openxmlformats.org/officeDocument/2006/relationships/image" Target="../media/image8.pn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3.xml"/><Relationship Id="rId2" Type="http://schemas.openxmlformats.org/officeDocument/2006/relationships/image" Target="../media/image8.pn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文本框 5"/>
          <p:cNvSpPr txBox="1"/>
          <p:nvPr>
            <p:custDataLst>
              <p:tags r:id="rId1"/>
            </p:custDataLst>
          </p:nvPr>
        </p:nvSpPr>
        <p:spPr>
          <a:xfrm>
            <a:off x="4572000" y="3670935"/>
            <a:ext cx="3202305" cy="377190"/>
          </a:xfrm>
          <a:prstGeom prst="rect">
            <a:avLst/>
          </a:prstGeom>
          <a:noFill/>
          <a:ln w="9525">
            <a:noFill/>
          </a:ln>
        </p:spPr>
        <p:txBody>
          <a:bodyPr wrap="square" lIns="67500" tIns="35100" rIns="67500" bIns="35100" anchor="t"/>
          <a:p>
            <a:pPr indent="-285750" fontAlgn="ctr">
              <a:lnSpc>
                <a:spcPct val="130000"/>
              </a:lnSpc>
              <a:spcBef>
                <a:spcPts val="1000"/>
              </a:spcBef>
              <a:buSzPct val="100000"/>
            </a:pP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宁夏高等教育自学考试网络助学平台</a:t>
            </a:r>
            <a:endParaRPr lang="zh-CN" altLang="en-US" sz="15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>
            <p:custDataLst>
              <p:tags r:id="rId2"/>
            </p:custDataLst>
          </p:nvPr>
        </p:nvSpPr>
        <p:spPr>
          <a:xfrm>
            <a:off x="3516313" y="550863"/>
            <a:ext cx="4973638" cy="242887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35100" rIns="67500" bIns="3510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1508" name="图片 3" descr="placingpictureplaceholder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4160838" y="808038"/>
            <a:ext cx="1619250" cy="133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6" descr="placingpictureplaceholder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603625" y="1512888"/>
            <a:ext cx="1338263" cy="1354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7" descr="placingpictureplaceholder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721350" y="663575"/>
            <a:ext cx="2362200" cy="2203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图片 6"/>
          <p:cNvPicPr>
            <a:picLocks noChangeAspect="1"/>
          </p:cNvPicPr>
          <p:nvPr/>
        </p:nvPicPr>
        <p:blipFill>
          <a:blip r:embed="rId9"/>
          <a:srcRect l="19200" r="14720"/>
          <a:stretch>
            <a:fillRect/>
          </a:stretch>
        </p:blipFill>
        <p:spPr>
          <a:xfrm>
            <a:off x="0" y="7938"/>
            <a:ext cx="2778125" cy="4205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>
            <p:custDataLst>
              <p:tags r:id="rId10"/>
            </p:custDataLst>
          </p:nvPr>
        </p:nvSpPr>
        <p:spPr>
          <a:xfrm>
            <a:off x="0" y="7938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350" strike="noStrike" noProof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1"/>
            </p:custDataLst>
          </p:nvPr>
        </p:nvSpPr>
        <p:spPr>
          <a:xfrm>
            <a:off x="307975" y="751840"/>
            <a:ext cx="2259330" cy="3628390"/>
          </a:xfrm>
          <a:prstGeom prst="rect">
            <a:avLst/>
          </a:prstGeom>
          <a:noFill/>
        </p:spPr>
        <p:txBody>
          <a:bodyPr wrap="square" lIns="67500" tIns="35100" rIns="67500" bIns="35100" rtlCol="0" anchor="t" anchorCtr="0">
            <a:no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宁</a:t>
            </a:r>
            <a:r>
              <a:rPr lang="en-US" altLang="zh-CN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夏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APP综合测验</a:t>
            </a: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及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</a:t>
            </a: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endParaRPr lang="zh-CN" altLang="en-US" sz="1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2026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月考期</a:t>
            </a:r>
            <a:endParaRPr lang="zh-CN" altLang="en-US" sz="1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algn="ctr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800" b="1" kern="1200" cap="none" spc="100" normalizeH="0" baseline="0" noProof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  <p:custDataLst>
      <p:tags r:id="rId12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-完善资料</a:t>
            </a:r>
            <a:endParaRPr lang="zh-CN" altLang="en-US" sz="2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1038225"/>
            <a:ext cx="367093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说明：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首次登录需要完善学员基本信息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并验证手机号，如图：</a:t>
            </a:r>
            <a:r>
              <a:rPr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（若已完善信息则忽略此步骤）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84545" y="871220"/>
            <a:ext cx="2329180" cy="39465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图片 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录入人脸图像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822960"/>
            <a:ext cx="778319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4.完善信息之后会弹出人脸录入的页面，与上次短信验证间隔1分钟，再验证手机号，按提示完成人脸录入！（</a:t>
            </a:r>
            <a:r>
              <a:rPr 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请确保光线充足，不晃动,保持坐姿端正，面部与摄像头保持水平，然后点击确定，录入人脸。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0150" y="1652905"/>
            <a:ext cx="1906905" cy="330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图片 70" descr="app刷脸2人脸采集说明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040" y="1652905"/>
            <a:ext cx="1884680" cy="335153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" name="图片 71" descr="app刷脸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870" y="1652905"/>
            <a:ext cx="1896745" cy="3352165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" name="图片 4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-提交人脸图像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937260"/>
            <a:ext cx="417449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说明：人脸识别成功后点击“确认提交”即可，若对图像采集不满意，可点击“重新录入”。如有问题，请拨打客服老师电话：4008135555。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确认提交后，人脸识别信息成功录入。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95670" y="937260"/>
            <a:ext cx="2275840" cy="37693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图片 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文本框 27"/>
          <p:cNvSpPr/>
          <p:nvPr/>
        </p:nvSpPr>
        <p:spPr>
          <a:xfrm>
            <a:off x="1191895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03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595120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13200" y="1982470"/>
            <a:ext cx="43897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综合测验操作流程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751773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综合测验操作流程-考核内容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866775"/>
            <a:ext cx="40100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1.账号登录成功后，显示课程页面，选择考试科目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进入考核内容。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 descr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48020" y="866775"/>
            <a:ext cx="1908810" cy="4117340"/>
          </a:xfrm>
          <a:prstGeom prst="rect">
            <a:avLst/>
          </a:prstGeom>
        </p:spPr>
      </p:pic>
      <p:pic>
        <p:nvPicPr>
          <p:cNvPr id="5" name="图片 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测验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操作流程-综合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测验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720725"/>
            <a:ext cx="769493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点击综合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测验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，仔细阅读考前须知，确认开始考试。</a:t>
            </a:r>
            <a:r>
              <a:rPr lang="zh-CN" altLang="en-US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每门课程的考试时间为60分钟，共有</a:t>
            </a:r>
            <a:r>
              <a:rPr lang="en-US" alt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次考试机会。</a:t>
            </a:r>
            <a:endParaRPr lang="zh-CN" altLang="en-US" sz="1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4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01390" y="1549400"/>
            <a:ext cx="1957705" cy="330835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240" y="1550670"/>
            <a:ext cx="2069465" cy="330708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045" y="1549400"/>
            <a:ext cx="2096770" cy="33083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图片 4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综合测验操作流程-人脸识别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11225" y="837565"/>
            <a:ext cx="3921125" cy="3068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注意：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若已完成人脸录入，可直接进行考试，若未完成，请及时录入。进入考试后识别认证进入考试，答题期间会不定期弹出人脸识别框，请保证光线充足，否则会影响成绩审核。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建议考试开始前提前完成人脸识别录入。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24425" y="1015365"/>
            <a:ext cx="1677035" cy="363664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540" y="1015365"/>
            <a:ext cx="1677035" cy="363601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5" name="图片 4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测验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57885" y="859790"/>
            <a:ext cx="2159635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交卷后可直接生成考试成绩。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或者可在“综合测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”点击进去后的“查看得分”选项查看，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也可在“综合测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成绩”内点击查看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，如图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1" name="右箭头 30"/>
          <p:cNvSpPr/>
          <p:nvPr/>
        </p:nvSpPr>
        <p:spPr>
          <a:xfrm>
            <a:off x="6671310" y="3617595"/>
            <a:ext cx="307340" cy="182245"/>
          </a:xfrm>
          <a:prstGeom prst="right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79" descr="app考试成绩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04685" y="1171575"/>
            <a:ext cx="1694180" cy="364109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" name="右箭头 3"/>
          <p:cNvSpPr/>
          <p:nvPr/>
        </p:nvSpPr>
        <p:spPr>
          <a:xfrm rot="20580000">
            <a:off x="4674235" y="2180590"/>
            <a:ext cx="650240" cy="184150"/>
          </a:xfrm>
          <a:prstGeom prst="right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右箭头 4"/>
          <p:cNvSpPr/>
          <p:nvPr/>
        </p:nvSpPr>
        <p:spPr>
          <a:xfrm rot="1020000">
            <a:off x="4715510" y="3517900"/>
            <a:ext cx="624205" cy="157480"/>
          </a:xfrm>
          <a:prstGeom prst="right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570" y="760095"/>
            <a:ext cx="1320800" cy="214884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2570" y="2980690"/>
            <a:ext cx="1321435" cy="2094230"/>
          </a:xfrm>
          <a:prstGeom prst="rect">
            <a:avLst/>
          </a:prstGeom>
          <a:ln>
            <a:solidFill>
              <a:srgbClr val="0B0C0B"/>
            </a:solidFill>
          </a:ln>
        </p:spPr>
      </p:pic>
      <p:sp>
        <p:nvSpPr>
          <p:cNvPr id="32" name="右箭头 31"/>
          <p:cNvSpPr/>
          <p:nvPr/>
        </p:nvSpPr>
        <p:spPr>
          <a:xfrm>
            <a:off x="6671310" y="2089785"/>
            <a:ext cx="307340" cy="182245"/>
          </a:xfrm>
          <a:prstGeom prst="right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7035" y="991870"/>
            <a:ext cx="2014220" cy="34480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图片 2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文本框 27"/>
          <p:cNvSpPr/>
          <p:nvPr/>
        </p:nvSpPr>
        <p:spPr>
          <a:xfrm>
            <a:off x="1191895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04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595120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13200" y="1982470"/>
            <a:ext cx="43897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综合测验注意事项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751773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测验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4565" y="859790"/>
            <a:ext cx="7695565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①安卓、苹果手机设置免打扰模式，以免考试过程中因来电失去一次考试机会。	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②考试过程中会不定时进行人脸识别，请确保本人参加考试，否则视为无效成绩。人脸识别过程中注意保护个人隐私。	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③考试过程中不能打开其他窗口、不能熄屏、锁屏，（包括屏幕自动关闭）若退出考试页面，系统自动默认占用一次考试机会。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④本次考试时间</a:t>
            </a:r>
            <a:r>
              <a:rPr lang="zh-CN"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60分钟</a:t>
            </a: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，请注意合理安排考试时间。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⑤每门课程有</a:t>
            </a:r>
            <a:r>
              <a:rPr lang="zh-CN"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 次</a:t>
            </a: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考试机会，取最高分计入综合测验成绩请考生在规定的时间内完成综合测验。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⑥若考试过程中考试系统出现问题，无法解决。请即时拨打：客服电话 4008135555。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3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778125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4376420" y="1333500"/>
            <a:ext cx="23958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APP下载</a:t>
            </a:r>
            <a:r>
              <a:rPr lang="zh-CN" altLang="en-US" sz="1700" b="1" spc="10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安装</a:t>
            </a:r>
            <a:endParaRPr lang="zh-CN" altLang="en-US" sz="1700" b="1" spc="100" noProof="1" dirty="0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4376694" y="1917077"/>
            <a:ext cx="2054408" cy="374391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人脸识别信息录入</a:t>
            </a:r>
            <a:endParaRPr lang="zh-CN" altLang="en-US" sz="1800" b="1" spc="100" noProof="1" dirty="0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3563" name="组合 21"/>
          <p:cNvGrpSpPr/>
          <p:nvPr/>
        </p:nvGrpSpPr>
        <p:grpSpPr>
          <a:xfrm>
            <a:off x="1069975" y="1914525"/>
            <a:ext cx="1003300" cy="1316038"/>
            <a:chOff x="1413076" y="2194560"/>
            <a:chExt cx="1338828" cy="1754326"/>
          </a:xfrm>
        </p:grpSpPr>
        <p:sp>
          <p:nvSpPr>
            <p:cNvPr id="23" name="文本框 22"/>
            <p:cNvSpPr txBox="1"/>
            <p:nvPr>
              <p:custDataLst>
                <p:tags r:id="rId6"/>
              </p:custDataLst>
            </p:nvPr>
          </p:nvSpPr>
          <p:spPr>
            <a:xfrm>
              <a:off x="1413076" y="2194560"/>
              <a:ext cx="877163" cy="1754326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dist"/>
              <a:r>
                <a:rPr lang="zh-CN" altLang="en-US" sz="4050" b="1" noProof="1" dirty="0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目</a:t>
              </a:r>
              <a:endParaRPr lang="zh-CN" altLang="en-US" sz="4050" b="1" noProof="1" dirty="0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  <a:p>
              <a:pPr algn="dist"/>
              <a:r>
                <a:rPr lang="zh-CN" altLang="en-US" sz="4050" b="1" noProof="1" dirty="0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录</a:t>
              </a:r>
              <a:endParaRPr lang="zh-CN" altLang="en-US" sz="4050" b="1" noProof="1" dirty="0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7"/>
              </p:custDataLst>
            </p:nvPr>
          </p:nvSpPr>
          <p:spPr>
            <a:xfrm>
              <a:off x="2290239" y="2352040"/>
              <a:ext cx="461665" cy="1505406"/>
            </a:xfrm>
            <a:prstGeom prst="rect">
              <a:avLst/>
            </a:prstGeom>
            <a:noFill/>
          </p:spPr>
          <p:txBody>
            <a:bodyPr vert="eaVert" wrap="square" rtlCol="0">
              <a:normAutofit fontScale="70000"/>
            </a:bodyPr>
            <a:lstStyle/>
            <a:p>
              <a:pPr algn="dist"/>
              <a:r>
                <a:rPr lang="en-US" altLang="zh-CN" sz="1350" b="1" noProof="1" dirty="0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CONTENTS</a:t>
              </a:r>
              <a:endParaRPr lang="en-US" altLang="zh-CN" sz="1350" b="1" noProof="1" dirty="0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4376878" y="2458812"/>
            <a:ext cx="2054408" cy="374396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p>
            <a:r>
              <a:rPr lang="zh-CN" altLang="en-US" sz="1800" b="1" spc="10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综合测验操作流程</a:t>
            </a:r>
            <a:endParaRPr lang="zh-CN" altLang="en-US" sz="1800" b="1" spc="100" noProof="1" dirty="0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9"/>
            </p:custDataLst>
          </p:nvPr>
        </p:nvSpPr>
        <p:spPr>
          <a:xfrm>
            <a:off x="4376878" y="2989672"/>
            <a:ext cx="2054408" cy="374396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p>
            <a:r>
              <a:rPr lang="zh-CN" altLang="en-US" sz="1800" b="1" spc="10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综合测验注意事项</a:t>
            </a:r>
            <a:endParaRPr lang="zh-CN" altLang="en-US" sz="1800" b="1" spc="100" noProof="1" dirty="0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测验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-应急措施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4565" y="859790"/>
            <a:ext cx="6630670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①</a:t>
            </a: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考生无法登陆帐号（密码错误、帐户锁定、站点选择）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密码错误 ：APP 找回/在线客服/客服电话/；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帐户锁定 ：联系在线客服解锁；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帐户锁定 ：拨打客服电话：4008135555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②</a:t>
            </a: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考生人脸无法录入识别，请重新录入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调整角度，尽量避免反光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③</a:t>
            </a: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考生首次人脸识别录入太快，导致模糊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及时告知系统管理人员，在后台操作解绑人脸， 重新录入人脸识别即可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④</a:t>
            </a: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考生无法提交试卷或者提交后成绩显示为0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系统管理人员核查处理；客服电话：4008135555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⑤</a:t>
            </a: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考生在考试期间，若有异常退出无法考试无成绩的。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考生手机截图提交说明至网络助学平台邮箱,待审核通过后可申请补考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文本框 27"/>
          <p:cNvSpPr/>
          <p:nvPr/>
        </p:nvSpPr>
        <p:spPr>
          <a:xfrm>
            <a:off x="14262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01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27650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7651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7652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3" name="文本框 10"/>
          <p:cNvSpPr/>
          <p:nvPr/>
        </p:nvSpPr>
        <p:spPr>
          <a:xfrm>
            <a:off x="18294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54" name="直接连接符 15"/>
          <p:cNvSpPr/>
          <p:nvPr/>
        </p:nvSpPr>
        <p:spPr>
          <a:xfrm>
            <a:off x="3053398" y="1831975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5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06" name="矩形 12"/>
          <p:cNvSpPr/>
          <p:nvPr/>
        </p:nvSpPr>
        <p:spPr>
          <a:xfrm>
            <a:off x="4438650" y="2043430"/>
            <a:ext cx="36404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APP下载</a:t>
            </a:r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安装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APP下载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661225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APP安装提示（确保下载最新版APP）</a:t>
            </a:r>
            <a:endParaRPr lang="zh-CN" altLang="en-US" sz="2000" b="1" strike="noStrike" noProof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4" name="文本框 30"/>
          <p:cNvSpPr>
            <a:spLocks noChangeArrowheads="1"/>
          </p:cNvSpPr>
          <p:nvPr/>
        </p:nvSpPr>
        <p:spPr bwMode="auto">
          <a:xfrm>
            <a:off x="673735" y="3329940"/>
            <a:ext cx="268605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已经下载APP的考生请检查当前使用版本，如果不是最新，请卸载重新安装。</a:t>
            </a:r>
            <a:endParaRPr lang="zh-CN" altLang="en-US" sz="1600" strike="noStrike" noProof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23570" y="1341755"/>
            <a:ext cx="7390765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下载方式1：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扫描下方二维码下载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下载方式2：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点击链接 https://www.zikao365.com/zhuanti/gckhapp/ 手机下载“自考过程考核APP”，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安装最新版本软件。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下载方式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考生可以进入“华为应用市场、豌豆荚、苹果APP Store、小米应用商店、OPPO软件商店、魅族应用商店、360手机助手”中，自行检索关键词“自考过程考核”，下载APP进行安装。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09615" y="3006090"/>
            <a:ext cx="1704975" cy="1733550"/>
          </a:xfrm>
          <a:prstGeom prst="rect">
            <a:avLst/>
          </a:prstGeom>
        </p:spPr>
      </p:pic>
      <p:pic>
        <p:nvPicPr>
          <p:cNvPr id="2" name="图片 1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3160" y="213360"/>
            <a:ext cx="1274445" cy="3397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APP注意事项（必须设置免打扰模式）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120777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安卓系统</a:t>
            </a:r>
            <a:endParaRPr lang="zh-CN" altLang="en-US" sz="2000" b="1" strike="noStrike" noProof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3580" y="993140"/>
            <a:ext cx="1832610" cy="394208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800" y="993140"/>
            <a:ext cx="1881505" cy="394144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525" y="993775"/>
            <a:ext cx="2102485" cy="394081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图片 8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APP注意事项（必须设置免打扰模式）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120777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 strike="noStrike" noProof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IOS</a:t>
            </a:r>
            <a:r>
              <a:rPr lang="zh-CN" altLang="en-US" sz="2000" b="1" strike="noStrike" noProof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系统</a:t>
            </a:r>
            <a:endParaRPr lang="zh-CN" altLang="en-US" sz="2000" b="1" strike="noStrike" noProof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0" y="861060"/>
            <a:ext cx="2099945" cy="416814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605" y="861060"/>
            <a:ext cx="2115820" cy="416814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图片 5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文本框 27"/>
          <p:cNvSpPr/>
          <p:nvPr/>
        </p:nvSpPr>
        <p:spPr>
          <a:xfrm>
            <a:off x="12103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02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0722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23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24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5" name="文本框 10"/>
          <p:cNvSpPr/>
          <p:nvPr/>
        </p:nvSpPr>
        <p:spPr>
          <a:xfrm>
            <a:off x="16135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816543" y="179959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7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29" name="矩形 12"/>
          <p:cNvSpPr/>
          <p:nvPr/>
        </p:nvSpPr>
        <p:spPr>
          <a:xfrm>
            <a:off x="4027170" y="1997075"/>
            <a:ext cx="4392930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人脸识别信息录入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65200" y="1014095"/>
            <a:ext cx="4042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打开“自考过程考核 ”APP，允许“自考过程考核”推送消息。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2195195"/>
            <a:ext cx="404241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buClrTx/>
              <a:buSzTx/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. 省份站点选择“宁夏”。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45150" y="849630"/>
            <a:ext cx="1898650" cy="419798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图片 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10590" y="988060"/>
            <a:ext cx="40690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3.输入准考证号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手机号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身份证号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或者学员代码，点击登录，或使用下方其它方式登录。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8930" y="758190"/>
            <a:ext cx="1943100" cy="43275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图片 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SUBTYPE" val="q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ISCONTENTSTITLE" val="0"/>
  <p:tag name="KSO_WM_UNIT_PRESET_TEXT" val="我们是致力于研究AI智能创作PPT的一个团队;&#13;我们潜心钻研幻灯片的演示规律与创作思路，希望通过人工智能解放用户双手，不仅高效，且精准。…"/>
  <p:tag name="KSO_WM_UNIT_NOCLEAR" val="0"/>
  <p:tag name="KSO_WM_UNIT_VALUE" val="8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3404_1*f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14;18;2"/>
  <p:tag name="KSO_WM_UNIT_BLOCK" val="0"/>
  <p:tag name="KSO_WM_UNIT_SMARTLAYOUT_COMPRESS_INFO" val="{&#10;    &quot;id&quot;: &quot;2020-06-29T16:04:47&quot;,&#10;    &quot;max&quot;: 0,&#10;    &quot;parentMax&quot;: {&#10;        &quot;max&quot;: 15.919370078740156&#10;    },&#10;    &quot;topChanged&quot;: 0&#10;}&#10;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404_1*i*4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false,&quot;IsBottom&quot;:true,&quot;IsAbs&quot;:true}}"/>
</p:tagLst>
</file>

<file path=ppt/tags/tag102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00,&quot;width&quot;:255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5607.0188976377949,&quot;width&quot;:10163.148031496061}"/>
  <p:tag name="KSO_WM_UNIT_PLACING_PICTURE_INFO" val="{&quot;code&quot;:&quot;Bca&quot;,&quot;full_picture&quot;:true,&quot;last_crop_picture&quot;:&quot;[1]&quot;,&quot;last_full_picture&quot;:&quot;Bca&quot;,&quot;margin&quot;:{&quot;left&quot;:29.570689329907054,&quot;right&quot;:30.323938640363281},&quot;scheme&quot;:&quot;4-0&quot;,&quot;spacing&quot;:5}"/>
  <p:tag name="KSO_WM_UNIT_PLACING_PICTURE" val="151114.645"/>
  <p:tag name="KSO_WM_UNIT_PLACING_PICTURE_USER_VIEWPORT_SMARTMENU" val="{&quot;height&quot;:2407.1923127078144,&quot;width&quot;:2552.7109791973253}"/>
  <p:tag name="KSO_WM_UNIT_PLACING_PICTURE_USER_RELATIVERECTANGLE_SMARTMENU" val="{&quot;bottom&quot;:0,&quot;left&quot;:0,&quot;right&quot;:0,&quot;top&quot;:0}"/>
</p:tagLst>
</file>

<file path=ppt/tags/tag103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32.4992125984249,&quot;width&quot;:2107.5007874015746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5607.0188976377949,&quot;width&quot;:10163.148031496061}"/>
  <p:tag name="KSO_WM_UNIT_PLACING_PICTURE_INFO" val="{&quot;code&quot;:&quot;Bca&quot;,&quot;full_picture&quot;:true,&quot;last_crop_picture&quot;:&quot;[1]&quot;,&quot;last_full_picture&quot;:&quot;Bca&quot;,&quot;margin&quot;:{&quot;left&quot;:29.570689329907054,&quot;right&quot;:30.323938640363281},&quot;scheme&quot;:&quot;4-0&quot;,&quot;spacing&quot;:5}"/>
  <p:tag name="KSO_WM_UNIT_PLACING_PICTURE" val="151114.645"/>
  <p:tag name="KSO_WM_UNIT_PLACING_PICTURE_USER_VIEWPORT_SMARTMENU" val="{&quot;height&quot;:1229.9164519406227,&quot;width&quot;:1203.4636884903923}"/>
  <p:tag name="KSO_WM_UNIT_PLACING_PICTURE_USER_RELATIVERECTANGLE_SMARTMENU" val="{&quot;bottom&quot;:0,&quot;left&quot;:0,&quot;right&quot;:0,&quot;top&quot;:0}"/>
</p:tagLst>
</file>

<file path=ppt/tags/tag104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3470,&quot;width&quot;:372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5607.0188976377949,&quot;width&quot;:10163.148031496061}"/>
  <p:tag name="KSO_WM_UNIT_PLACING_PICTURE_INFO" val="{&quot;code&quot;:&quot;Bca&quot;,&quot;full_picture&quot;:true,&quot;last_crop_picture&quot;:&quot;[1]&quot;,&quot;last_full_picture&quot;:&quot;Bca&quot;,&quot;margin&quot;:{&quot;left&quot;:29.570689329907054,&quot;right&quot;:30.323938640363281},&quot;scheme&quot;:&quot;4-0&quot;,&quot;spacing&quot;:5}"/>
  <p:tag name="KSO_WM_UNIT_PLACING_PICTURE" val="151114.645"/>
  <p:tag name="KSO_WM_UNIT_PLACING_PICTURE_USER_VIEWPORT_SMARTMENU" val="{&quot;height&quot;:3787.1087646484375,&quot;width&quot;:3721.7573012410185}"/>
  <p:tag name="KSO_WM_UNIT_PLACING_PICTURE_USER_RELATIVERECTANGLE_SMARTMENU" val="{&quot;bottom&quot;:0,&quot;left&quot;:0,&quot;right&quot;:0,&quot;top&quot;:0}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6.xml><?xml version="1.0" encoding="utf-8"?>
<p:tagLst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4_1*a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36;44;4"/>
  <p:tag name="KSO_WM_UNIT_BLOCK" val="0"/>
</p:tagLst>
</file>

<file path=ppt/tags/tag107.xml><?xml version="1.0" encoding="utf-8"?>
<p:tagLst xmlns:p="http://schemas.openxmlformats.org/presentationml/2006/main">
  <p:tag name="KSO_WM_SLIDE_ID" val="diagram20203404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00*540"/>
  <p:tag name="KSO_WM_SLIDE_POSITION" val="0*0"/>
  <p:tag name="KSO_WM_TAG_VERSION" val="1.0"/>
  <p:tag name="KSO_WM_BEAUTIFY_FLAG" val="#wm#"/>
  <p:tag name="KSO_WM_TEMPLATE_CATEGORY" val="diagram"/>
  <p:tag name="KSO_WM_TEMPLATE_INDEX" val="20203404"/>
  <p:tag name="KSO_WM_SLIDE_LAYOUT" val="a_d_f_i"/>
  <p:tag name="KSO_WM_SLIDE_LAYOUT_CNT" val="1_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0-06-29T16:04:47&quot;,&quot;maxSize&quot;:{&quot;size1&quot;:33.399999999999999},&quot;minSize&quot;:{&quot;size1&quot;:33.399999999999999},&quot;normalSize&quot;:{&quot;size1&quot;:33.399999999999999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horizontalAlign&quot;:1,&quot;id&quot;:&quot;2020-06-29T16:04:47&quot;,&quot;margin&quot;:{&quot;bottom&quot;:4.429999828338623,&quot;left&quot;:2.119999885559082,&quot;right&quot;:1.690000057220459,&quot;top&quot;:3.2699997425079346},&quot;type&quot;:0,&quot;verticalAlign&quot;:1},{&quot;id&quot;:&quot;2020-06-29T16:04:47&quot;,&quot;maxSize&quot;:{&quot;size1&quot;:82.799999999999997},&quot;minSize&quot;:{&quot;size1&quot;:55},&quot;normalSize&quot;:{&quot;size1&quot;:61.474846894138217},&quot;subLayout&quot;:[{&quot;id&quot;:&quot;2020-06-29T16:04:47&quot;,&quot;margin&quot;:{&quot;bottom&quot;:1.0499999523162842,&quot;left&quot;:2.0999999046325684,&quot;right&quot;:2.5,&quot;top&quot;:2.5},&quot;type&quot;:0},{&quot;id&quot;:&quot;2020-06-29T16:04:47&quot;,&quot;margin&quot;:{&quot;bottom&quot;:2.119999885559082,&quot;left&quot;:1.690000057220459,&quot;right&quot;:2.119999885559082,&quot;top&quot;:0.026000002399086952},&quot;type&quot;:0}],&quot;type&quot;:0}],&quot;type&quot;:0}"/>
  <p:tag name="KSO_WM_SLIDE_CAN_ADD_NAVIGATION" val="1"/>
  <p:tag name="KSO_WM_SLIDE_BACKGROUND" val="[&quot;general&quot;,&quot;frame&quot;,&quot;leftRight&quot;]"/>
  <p:tag name="KSO_WM_SLIDE_RATIO" val="1.777778"/>
  <p:tag name="KSO_WM_SPECIAL_SOURCE" val="bdnull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5295_4*i*2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USESOURCEFORMAT_APPLY" val="1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5295_4*l_h_a*1_2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2.xml><?xml version="1.0" encoding="utf-8"?>
<p:tagLst xmlns:p="http://schemas.openxmlformats.org/presentationml/2006/main">
  <p:tag name="KSO_WM_UNIT_ISCONTENTSTITLE" val="1"/>
  <p:tag name="KSO_WM_UNIT_ISNUMDGMTITLE" val="0"/>
  <p:tag name="KSO_WM_UNIT_PRESET_TEXT" val="目&#13;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5295_4*a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5295_4*b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PRESET_TEXT" val="CONTENTS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custom20205295_4*l_h_a*1_3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custom20205295_4*l_h_a*1_3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6.xml><?xml version="1.0" encoding="utf-8"?>
<p:tagLst xmlns:p="http://schemas.openxmlformats.org/presentationml/2006/main">
  <p:tag name="KSO_WM_SLIDE_ID" val="custom20205295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295"/>
  <p:tag name="KSO_WM_SLIDE_LAYOUT" val="a_b_l"/>
  <p:tag name="KSO_WM_SLIDE_LAYOUT_CNT" val="1_1_1"/>
  <p:tag name="KSO_WM_SPECIAL_SOURCE" val="bdnull"/>
</p:tagLst>
</file>

<file path=ppt/tags/tag117.xml><?xml version="1.0" encoding="utf-8"?>
<p:tagLst xmlns:p="http://schemas.openxmlformats.org/presentationml/2006/main">
  <p:tag name="KSO_WM_SPECIAL_SOURCE" val="bdnull"/>
</p:tagLst>
</file>

<file path=ppt/tags/tag118.xml><?xml version="1.0" encoding="utf-8"?>
<p:tagLst xmlns:p="http://schemas.openxmlformats.org/presentationml/2006/main">
  <p:tag name="KSO_WM_SPECIAL_SOURCE" val="bdnull"/>
</p:tagLst>
</file>

<file path=ppt/tags/tag119.xml><?xml version="1.0" encoding="utf-8"?>
<p:tagLst xmlns:p="http://schemas.openxmlformats.org/presentationml/2006/main">
  <p:tag name="KSO_WM_SPECIAL_SOURCE" val="bdnull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PECIAL_SOURCE" val="bdnull"/>
</p:tagLst>
</file>

<file path=ppt/tags/tag121.xml><?xml version="1.0" encoding="utf-8"?>
<p:tagLst xmlns:p="http://schemas.openxmlformats.org/presentationml/2006/main">
  <p:tag name="KSO_WM_SPECIAL_SOURCE" val="bdnull"/>
</p:tagLst>
</file>

<file path=ppt/tags/tag122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3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4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5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6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7.xml><?xml version="1.0" encoding="utf-8"?>
<p:tagLst xmlns:p="http://schemas.openxmlformats.org/presentationml/2006/main">
  <p:tag name="KSO_WM_SPECIAL_SOURCE" val="bdnull"/>
</p:tagLst>
</file>

<file path=ppt/tags/tag12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9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2.xml><?xml version="1.0" encoding="utf-8"?>
<p:tagLst xmlns:p="http://schemas.openxmlformats.org/presentationml/2006/main">
  <p:tag name="KSO_WM_SPECIAL_SOURCE" val="bdnull"/>
</p:tagLst>
</file>

<file path=ppt/tags/tag133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4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5.xml><?xml version="1.0" encoding="utf-8"?>
<p:tagLst xmlns:p="http://schemas.openxmlformats.org/presentationml/2006/main">
  <p:tag name="commondata" val="eyJoZGlkIjoiNTc0ZWFmYzQ0ZGJiZTA2NGI0MDBlMWJkN2ZlMDAzMzA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1"/>
</p:tagLst>
</file>

<file path=ppt/tags/tag5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1"/>
</p:tagLst>
</file>

<file path=ppt/tags/tag6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1"/>
</p:tagLst>
</file>

<file path=ppt/tags/tag6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1"/>
</p:tagLst>
</file>

<file path=ppt/tags/tag8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5295"/>
  <p:tag name="KSO_WM_TEMPLATE_THUMBS_INDEX" val="1、4、7、8、9、12、15、16、17、19、20、21、22、24"/>
</p:tagLst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​​">
      <a:majorFont>
        <a:latin typeface="等线 Light"/>
        <a:ea typeface="等线 Light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022518">
      <a:dk1>
        <a:sysClr val="windowText" lastClr="000000"/>
      </a:dk1>
      <a:lt1>
        <a:sysClr val="window" lastClr="FFFFFF"/>
      </a:lt1>
      <a:dk2>
        <a:srgbClr val="ECFBFD"/>
      </a:dk2>
      <a:lt2>
        <a:srgbClr val="FFFFFF"/>
      </a:lt2>
      <a:accent1>
        <a:srgbClr val="4DB0E1"/>
      </a:accent1>
      <a:accent2>
        <a:srgbClr val="51B8D6"/>
      </a:accent2>
      <a:accent3>
        <a:srgbClr val="54C0CB"/>
      </a:accent3>
      <a:accent4>
        <a:srgbClr val="58C9C1"/>
      </a:accent4>
      <a:accent5>
        <a:srgbClr val="5BD1B6"/>
      </a:accent5>
      <a:accent6>
        <a:srgbClr val="5FD9AB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1631</Words>
  <Application>WPS 演示</Application>
  <PresentationFormat/>
  <Paragraphs>137</Paragraphs>
  <Slides>20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4" baseType="lpstr">
      <vt:lpstr>Arial</vt:lpstr>
      <vt:lpstr>宋体</vt:lpstr>
      <vt:lpstr>Wingdings</vt:lpstr>
      <vt:lpstr>等线</vt:lpstr>
      <vt:lpstr>等线 Light</vt:lpstr>
      <vt:lpstr>微软雅黑</vt:lpstr>
      <vt:lpstr>汉仪旗黑-85S</vt:lpstr>
      <vt:lpstr>黑体</vt:lpstr>
      <vt:lpstr>Arial Black</vt:lpstr>
      <vt:lpstr>Constantia</vt:lpstr>
      <vt:lpstr>HelveticaNeueLT Pro 67 MdCn</vt:lpstr>
      <vt:lpstr>Arial Unicode MS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正保自考365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王子</dc:creator>
  <cp:lastModifiedBy>李琼</cp:lastModifiedBy>
  <cp:revision>895</cp:revision>
  <dcterms:created xsi:type="dcterms:W3CDTF">2016-06-07T15:36:00Z</dcterms:created>
  <dcterms:modified xsi:type="dcterms:W3CDTF">2026-03-31T06:49:08Z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19D7E7A2DF6B4E34817D076F4278CFB4</vt:lpwstr>
  </property>
</Properties>
</file>